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F39F35-DD04-4018-9B3A-BEC6237B8E9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EDAC50A-C9ED-4A55-98F4-9F357535AA8F}">
      <dgm:prSet/>
      <dgm:spPr/>
      <dgm:t>
        <a:bodyPr/>
        <a:lstStyle/>
        <a:p>
          <a:r>
            <a:rPr lang="es-AR" dirty="0"/>
            <a:t>Obstrucción de las grandes arterias del corazón (enfermedad coronaria)</a:t>
          </a:r>
          <a:endParaRPr lang="en-US" dirty="0"/>
        </a:p>
      </dgm:t>
    </dgm:pt>
    <dgm:pt modelId="{5E7C37EA-A2D3-458D-A01E-FB4F1150CD41}" type="parTrans" cxnId="{39C10D5F-DECA-4BC4-9F37-9BCE836019B7}">
      <dgm:prSet/>
      <dgm:spPr/>
      <dgm:t>
        <a:bodyPr/>
        <a:lstStyle/>
        <a:p>
          <a:endParaRPr lang="en-US"/>
        </a:p>
      </dgm:t>
    </dgm:pt>
    <dgm:pt modelId="{CE7017CF-D4E7-4E81-BE57-F9D1EE2CB04E}" type="sibTrans" cxnId="{39C10D5F-DECA-4BC4-9F37-9BCE836019B7}">
      <dgm:prSet/>
      <dgm:spPr/>
      <dgm:t>
        <a:bodyPr/>
        <a:lstStyle/>
        <a:p>
          <a:endParaRPr lang="en-US"/>
        </a:p>
      </dgm:t>
    </dgm:pt>
    <dgm:pt modelId="{386766BB-1D9F-4699-9385-2E07BFA00504}">
      <dgm:prSet/>
      <dgm:spPr/>
      <dgm:t>
        <a:bodyPr/>
        <a:lstStyle/>
        <a:p>
          <a:r>
            <a:rPr lang="es-AR"/>
            <a:t>Hipertensión arterial</a:t>
          </a:r>
          <a:endParaRPr lang="en-US"/>
        </a:p>
      </dgm:t>
    </dgm:pt>
    <dgm:pt modelId="{D7BE0F04-86FC-411C-B619-D17BD4DF371C}" type="parTrans" cxnId="{305A4CE4-2503-4F4E-B5E7-F4F4746C4139}">
      <dgm:prSet/>
      <dgm:spPr/>
      <dgm:t>
        <a:bodyPr/>
        <a:lstStyle/>
        <a:p>
          <a:endParaRPr lang="en-US"/>
        </a:p>
      </dgm:t>
    </dgm:pt>
    <dgm:pt modelId="{524EE713-D3C2-491A-A46F-D304A7EFC155}" type="sibTrans" cxnId="{305A4CE4-2503-4F4E-B5E7-F4F4746C4139}">
      <dgm:prSet/>
      <dgm:spPr/>
      <dgm:t>
        <a:bodyPr/>
        <a:lstStyle/>
        <a:p>
          <a:endParaRPr lang="en-US"/>
        </a:p>
      </dgm:t>
    </dgm:pt>
    <dgm:pt modelId="{096E60E3-AC7B-46F6-9A74-5CBAE1F207DF}">
      <dgm:prSet/>
      <dgm:spPr/>
      <dgm:t>
        <a:bodyPr/>
        <a:lstStyle/>
        <a:p>
          <a:r>
            <a:rPr lang="es-AR"/>
            <a:t>Enfermedad de las válvulas cardíacas (valvulopatías)</a:t>
          </a:r>
          <a:endParaRPr lang="en-US"/>
        </a:p>
      </dgm:t>
    </dgm:pt>
    <dgm:pt modelId="{BAA70C5B-D200-4003-A012-2D228C791DEF}" type="parTrans" cxnId="{968B7B28-24B8-4FCB-9DC2-72F304F84082}">
      <dgm:prSet/>
      <dgm:spPr/>
      <dgm:t>
        <a:bodyPr/>
        <a:lstStyle/>
        <a:p>
          <a:endParaRPr lang="en-US"/>
        </a:p>
      </dgm:t>
    </dgm:pt>
    <dgm:pt modelId="{D3D03330-4A13-4EA9-BE89-3D8DD85D1BD7}" type="sibTrans" cxnId="{968B7B28-24B8-4FCB-9DC2-72F304F84082}">
      <dgm:prSet/>
      <dgm:spPr/>
      <dgm:t>
        <a:bodyPr/>
        <a:lstStyle/>
        <a:p>
          <a:endParaRPr lang="en-US"/>
        </a:p>
      </dgm:t>
    </dgm:pt>
    <dgm:pt modelId="{C061905B-4B5F-43C2-9085-63B581FE60F8}">
      <dgm:prSet/>
      <dgm:spPr/>
      <dgm:t>
        <a:bodyPr/>
        <a:lstStyle/>
        <a:p>
          <a:r>
            <a:rPr lang="es-AR"/>
            <a:t>Enfermedad del músculo cardíaco (miocardiopatías)</a:t>
          </a:r>
          <a:endParaRPr lang="en-US"/>
        </a:p>
      </dgm:t>
    </dgm:pt>
    <dgm:pt modelId="{7FC40F65-8481-4D8B-A3C0-6794EF65A414}" type="parTrans" cxnId="{E8B08AD4-E2B9-4C5D-A867-4C2C0A257CD4}">
      <dgm:prSet/>
      <dgm:spPr/>
      <dgm:t>
        <a:bodyPr/>
        <a:lstStyle/>
        <a:p>
          <a:endParaRPr lang="en-US"/>
        </a:p>
      </dgm:t>
    </dgm:pt>
    <dgm:pt modelId="{E4D5BEA1-B7EE-45D6-B2AB-F0373E5B41DB}" type="sibTrans" cxnId="{E8B08AD4-E2B9-4C5D-A867-4C2C0A257CD4}">
      <dgm:prSet/>
      <dgm:spPr/>
      <dgm:t>
        <a:bodyPr/>
        <a:lstStyle/>
        <a:p>
          <a:endParaRPr lang="en-US"/>
        </a:p>
      </dgm:t>
    </dgm:pt>
    <dgm:pt modelId="{047139EB-EBA1-4F65-A7F1-32EFE0F4B0B5}" type="pres">
      <dgm:prSet presAssocID="{D4F39F35-DD04-4018-9B3A-BEC6237B8E94}" presName="linear" presStyleCnt="0">
        <dgm:presLayoutVars>
          <dgm:animLvl val="lvl"/>
          <dgm:resizeHandles val="exact"/>
        </dgm:presLayoutVars>
      </dgm:prSet>
      <dgm:spPr/>
    </dgm:pt>
    <dgm:pt modelId="{6E2104A2-6D8A-4FC9-9D61-E3DBEB0E8215}" type="pres">
      <dgm:prSet presAssocID="{3EDAC50A-C9ED-4A55-98F4-9F357535AA8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02DB83F-21F8-40FA-9BF1-D368925044CA}" type="pres">
      <dgm:prSet presAssocID="{CE7017CF-D4E7-4E81-BE57-F9D1EE2CB04E}" presName="spacer" presStyleCnt="0"/>
      <dgm:spPr/>
    </dgm:pt>
    <dgm:pt modelId="{8BA1B696-FCDF-4F13-88F7-694B83E23F66}" type="pres">
      <dgm:prSet presAssocID="{386766BB-1D9F-4699-9385-2E07BFA0050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1D96B15-E542-4BB3-9337-4A6A3154F06A}" type="pres">
      <dgm:prSet presAssocID="{524EE713-D3C2-491A-A46F-D304A7EFC155}" presName="spacer" presStyleCnt="0"/>
      <dgm:spPr/>
    </dgm:pt>
    <dgm:pt modelId="{00FF5100-69CA-40ED-BCC0-2C071BA074CA}" type="pres">
      <dgm:prSet presAssocID="{096E60E3-AC7B-46F6-9A74-5CBAE1F207D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CAEF9D0-3E1F-4687-9341-24FCFBF83C2B}" type="pres">
      <dgm:prSet presAssocID="{D3D03330-4A13-4EA9-BE89-3D8DD85D1BD7}" presName="spacer" presStyleCnt="0"/>
      <dgm:spPr/>
    </dgm:pt>
    <dgm:pt modelId="{EDDBD155-ACFD-4028-941D-11A035FF8FD3}" type="pres">
      <dgm:prSet presAssocID="{C061905B-4B5F-43C2-9085-63B581FE60F8}" presName="parentText" presStyleLbl="node1" presStyleIdx="3" presStyleCnt="4" custLinFactY="46072" custLinFactNeighborX="-8280" custLinFactNeighborY="100000">
        <dgm:presLayoutVars>
          <dgm:chMax val="0"/>
          <dgm:bulletEnabled val="1"/>
        </dgm:presLayoutVars>
      </dgm:prSet>
      <dgm:spPr/>
    </dgm:pt>
  </dgm:ptLst>
  <dgm:cxnLst>
    <dgm:cxn modelId="{968B7B28-24B8-4FCB-9DC2-72F304F84082}" srcId="{D4F39F35-DD04-4018-9B3A-BEC6237B8E94}" destId="{096E60E3-AC7B-46F6-9A74-5CBAE1F207DF}" srcOrd="2" destOrd="0" parTransId="{BAA70C5B-D200-4003-A012-2D228C791DEF}" sibTransId="{D3D03330-4A13-4EA9-BE89-3D8DD85D1BD7}"/>
    <dgm:cxn modelId="{39C10D5F-DECA-4BC4-9F37-9BCE836019B7}" srcId="{D4F39F35-DD04-4018-9B3A-BEC6237B8E94}" destId="{3EDAC50A-C9ED-4A55-98F4-9F357535AA8F}" srcOrd="0" destOrd="0" parTransId="{5E7C37EA-A2D3-458D-A01E-FB4F1150CD41}" sibTransId="{CE7017CF-D4E7-4E81-BE57-F9D1EE2CB04E}"/>
    <dgm:cxn modelId="{28514269-80F5-4EBA-8FB1-810AD71A9026}" type="presOf" srcId="{096E60E3-AC7B-46F6-9A74-5CBAE1F207DF}" destId="{00FF5100-69CA-40ED-BCC0-2C071BA074CA}" srcOrd="0" destOrd="0" presId="urn:microsoft.com/office/officeart/2005/8/layout/vList2"/>
    <dgm:cxn modelId="{EA1A816A-C764-4E70-B90A-C18A6BA864AC}" type="presOf" srcId="{386766BB-1D9F-4699-9385-2E07BFA00504}" destId="{8BA1B696-FCDF-4F13-88F7-694B83E23F66}" srcOrd="0" destOrd="0" presId="urn:microsoft.com/office/officeart/2005/8/layout/vList2"/>
    <dgm:cxn modelId="{32D7134E-E839-4951-8C2F-D3A2F12A0440}" type="presOf" srcId="{D4F39F35-DD04-4018-9B3A-BEC6237B8E94}" destId="{047139EB-EBA1-4F65-A7F1-32EFE0F4B0B5}" srcOrd="0" destOrd="0" presId="urn:microsoft.com/office/officeart/2005/8/layout/vList2"/>
    <dgm:cxn modelId="{9271A4C7-30AE-445F-98CB-6BC525DA7CA8}" type="presOf" srcId="{3EDAC50A-C9ED-4A55-98F4-9F357535AA8F}" destId="{6E2104A2-6D8A-4FC9-9D61-E3DBEB0E8215}" srcOrd="0" destOrd="0" presId="urn:microsoft.com/office/officeart/2005/8/layout/vList2"/>
    <dgm:cxn modelId="{E8B08AD4-E2B9-4C5D-A867-4C2C0A257CD4}" srcId="{D4F39F35-DD04-4018-9B3A-BEC6237B8E94}" destId="{C061905B-4B5F-43C2-9085-63B581FE60F8}" srcOrd="3" destOrd="0" parTransId="{7FC40F65-8481-4D8B-A3C0-6794EF65A414}" sibTransId="{E4D5BEA1-B7EE-45D6-B2AB-F0373E5B41DB}"/>
    <dgm:cxn modelId="{18D9C5E2-2810-4B7D-86D8-3D1482FA05FA}" type="presOf" srcId="{C061905B-4B5F-43C2-9085-63B581FE60F8}" destId="{EDDBD155-ACFD-4028-941D-11A035FF8FD3}" srcOrd="0" destOrd="0" presId="urn:microsoft.com/office/officeart/2005/8/layout/vList2"/>
    <dgm:cxn modelId="{305A4CE4-2503-4F4E-B5E7-F4F4746C4139}" srcId="{D4F39F35-DD04-4018-9B3A-BEC6237B8E94}" destId="{386766BB-1D9F-4699-9385-2E07BFA00504}" srcOrd="1" destOrd="0" parTransId="{D7BE0F04-86FC-411C-B619-D17BD4DF371C}" sibTransId="{524EE713-D3C2-491A-A46F-D304A7EFC155}"/>
    <dgm:cxn modelId="{421136C4-CEF8-48D0-BD65-7C109B7B17CA}" type="presParOf" srcId="{047139EB-EBA1-4F65-A7F1-32EFE0F4B0B5}" destId="{6E2104A2-6D8A-4FC9-9D61-E3DBEB0E8215}" srcOrd="0" destOrd="0" presId="urn:microsoft.com/office/officeart/2005/8/layout/vList2"/>
    <dgm:cxn modelId="{FF6F0B34-5177-44FC-98A6-478E4DA5E78C}" type="presParOf" srcId="{047139EB-EBA1-4F65-A7F1-32EFE0F4B0B5}" destId="{702DB83F-21F8-40FA-9BF1-D368925044CA}" srcOrd="1" destOrd="0" presId="urn:microsoft.com/office/officeart/2005/8/layout/vList2"/>
    <dgm:cxn modelId="{1F648211-C6F9-418F-8A57-90475EE93CA6}" type="presParOf" srcId="{047139EB-EBA1-4F65-A7F1-32EFE0F4B0B5}" destId="{8BA1B696-FCDF-4F13-88F7-694B83E23F66}" srcOrd="2" destOrd="0" presId="urn:microsoft.com/office/officeart/2005/8/layout/vList2"/>
    <dgm:cxn modelId="{5AFABADC-6AB0-4006-A04D-1A90C1E9A715}" type="presParOf" srcId="{047139EB-EBA1-4F65-A7F1-32EFE0F4B0B5}" destId="{21D96B15-E542-4BB3-9337-4A6A3154F06A}" srcOrd="3" destOrd="0" presId="urn:microsoft.com/office/officeart/2005/8/layout/vList2"/>
    <dgm:cxn modelId="{5011F15C-C8B6-4040-ACA5-4411BDC86018}" type="presParOf" srcId="{047139EB-EBA1-4F65-A7F1-32EFE0F4B0B5}" destId="{00FF5100-69CA-40ED-BCC0-2C071BA074CA}" srcOrd="4" destOrd="0" presId="urn:microsoft.com/office/officeart/2005/8/layout/vList2"/>
    <dgm:cxn modelId="{86568E24-F8BD-4053-8EB2-2E3C41BCDD0C}" type="presParOf" srcId="{047139EB-EBA1-4F65-A7F1-32EFE0F4B0B5}" destId="{ECAEF9D0-3E1F-4687-9341-24FCFBF83C2B}" srcOrd="5" destOrd="0" presId="urn:microsoft.com/office/officeart/2005/8/layout/vList2"/>
    <dgm:cxn modelId="{2D24397C-3BC6-4660-B547-66B594E8580D}" type="presParOf" srcId="{047139EB-EBA1-4F65-A7F1-32EFE0F4B0B5}" destId="{EDDBD155-ACFD-4028-941D-11A035FF8FD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2104A2-6D8A-4FC9-9D61-E3DBEB0E8215}">
      <dsp:nvSpPr>
        <dsp:cNvPr id="0" name=""/>
        <dsp:cNvSpPr/>
      </dsp:nvSpPr>
      <dsp:spPr>
        <a:xfrm>
          <a:off x="0" y="36299"/>
          <a:ext cx="6492875" cy="11934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3000" kern="1200" dirty="0"/>
            <a:t>Obstrucción de las grandes arterias del corazón (enfermedad coronaria)</a:t>
          </a:r>
          <a:endParaRPr lang="en-US" sz="3000" kern="1200" dirty="0"/>
        </a:p>
      </dsp:txBody>
      <dsp:txXfrm>
        <a:off x="58257" y="94556"/>
        <a:ext cx="6376361" cy="1076886"/>
      </dsp:txXfrm>
    </dsp:sp>
    <dsp:sp modelId="{8BA1B696-FCDF-4F13-88F7-694B83E23F66}">
      <dsp:nvSpPr>
        <dsp:cNvPr id="0" name=""/>
        <dsp:cNvSpPr/>
      </dsp:nvSpPr>
      <dsp:spPr>
        <a:xfrm>
          <a:off x="0" y="1316099"/>
          <a:ext cx="6492875" cy="119340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3000" kern="1200"/>
            <a:t>Hipertensión arterial</a:t>
          </a:r>
          <a:endParaRPr lang="en-US" sz="3000" kern="1200"/>
        </a:p>
      </dsp:txBody>
      <dsp:txXfrm>
        <a:off x="58257" y="1374356"/>
        <a:ext cx="6376361" cy="1076886"/>
      </dsp:txXfrm>
    </dsp:sp>
    <dsp:sp modelId="{00FF5100-69CA-40ED-BCC0-2C071BA074CA}">
      <dsp:nvSpPr>
        <dsp:cNvPr id="0" name=""/>
        <dsp:cNvSpPr/>
      </dsp:nvSpPr>
      <dsp:spPr>
        <a:xfrm>
          <a:off x="0" y="2595899"/>
          <a:ext cx="6492875" cy="119340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3000" kern="1200"/>
            <a:t>Enfermedad de las válvulas cardíacas (valvulopatías)</a:t>
          </a:r>
          <a:endParaRPr lang="en-US" sz="3000" kern="1200"/>
        </a:p>
      </dsp:txBody>
      <dsp:txXfrm>
        <a:off x="58257" y="2654156"/>
        <a:ext cx="6376361" cy="1076886"/>
      </dsp:txXfrm>
    </dsp:sp>
    <dsp:sp modelId="{EDDBD155-ACFD-4028-941D-11A035FF8FD3}">
      <dsp:nvSpPr>
        <dsp:cNvPr id="0" name=""/>
        <dsp:cNvSpPr/>
      </dsp:nvSpPr>
      <dsp:spPr>
        <a:xfrm>
          <a:off x="0" y="3912000"/>
          <a:ext cx="6492875" cy="119340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3000" kern="1200"/>
            <a:t>Enfermedad del músculo cardíaco (miocardiopatías)</a:t>
          </a:r>
          <a:endParaRPr lang="en-US" sz="3000" kern="1200"/>
        </a:p>
      </dsp:txBody>
      <dsp:txXfrm>
        <a:off x="58257" y="3970257"/>
        <a:ext cx="6376361" cy="10768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B4A0FA-76E9-4CCC-A9EA-82044EC554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5061237-E1DB-446A-9CFC-7120CDEA37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3BEC35-CB34-41F8-A7DC-7FBB5F804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D95A-30B6-4CF4-B878-1A625B3EC66F}" type="datetimeFigureOut">
              <a:rPr lang="es-AR" smtClean="0"/>
              <a:t>19/5/2020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FF31F8-DCD1-4F15-8FE8-4F291FE61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9A2C98-343B-45DA-9037-331B6D4D2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F539-D07A-4D50-B2E2-DFAC45894B7A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78667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2B6071-0DC3-4F3F-B1B9-36D060813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2C32FB-12D4-4D97-B9C5-3DF644AA0F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28378D-9A2B-4967-91E4-C37822AE6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D95A-30B6-4CF4-B878-1A625B3EC66F}" type="datetimeFigureOut">
              <a:rPr lang="es-AR" smtClean="0"/>
              <a:t>19/5/2020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5914DC-6C86-41CF-8C9B-72A31C92B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4217D1-F124-4AE7-80A3-7D8D0B4A2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F539-D07A-4D50-B2E2-DFAC45894B7A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5724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976C335-638C-45DA-97CA-5040FD2FF0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F9D4238-706E-4679-90A0-1C5CAEF6AC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F7D8DC-D9AF-4CA4-96D4-602B18ADC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D95A-30B6-4CF4-B878-1A625B3EC66F}" type="datetimeFigureOut">
              <a:rPr lang="es-AR" smtClean="0"/>
              <a:t>19/5/2020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83D47E-607C-40FB-836B-3FAA14ED6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62ECA6-B64F-4086-A813-CAECF7A3A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F539-D07A-4D50-B2E2-DFAC45894B7A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85016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1FAE88-71C5-4C7F-B6EF-568DEE1C3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9BA706-5B3C-49DA-983B-D78675164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FFA932-A19E-41B3-B9ED-612A23834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D95A-30B6-4CF4-B878-1A625B3EC66F}" type="datetimeFigureOut">
              <a:rPr lang="es-AR" smtClean="0"/>
              <a:t>19/5/2020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BEDD80-A755-4B39-A27E-765BD6191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601457-91DB-4F7E-BE08-959D314BC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F539-D07A-4D50-B2E2-DFAC45894B7A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56892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801DCB-C538-4C95-B68D-DFD4CFC83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E00B13-E6F7-4B78-9448-CD1348331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4C4D4E-E185-4D1C-AF03-4FC2B7105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D95A-30B6-4CF4-B878-1A625B3EC66F}" type="datetimeFigureOut">
              <a:rPr lang="es-AR" smtClean="0"/>
              <a:t>19/5/2020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E68C4D-11C8-4C9E-9D13-07F335003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4A571D-45F0-47E7-9ACF-10BCBDF54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F539-D07A-4D50-B2E2-DFAC45894B7A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58156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5AFE1D-838C-4615-A30C-77E6A5C93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F9BCA7-6343-4DD0-A1D3-61191ED01C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DB9219B-2508-442B-A5AC-1D4B9E01B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5FFC30E-5D90-45D1-82F6-9B46413D8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D95A-30B6-4CF4-B878-1A625B3EC66F}" type="datetimeFigureOut">
              <a:rPr lang="es-AR" smtClean="0"/>
              <a:t>19/5/2020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C74FA9-857D-4162-8FA9-9DF071B99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4BF2835-813B-4C20-BF36-96611043F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F539-D07A-4D50-B2E2-DFAC45894B7A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80348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298859-9F78-47F1-B079-CCB434637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BA070F-B49F-4DE3-ACCD-895ED7E1A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F6DF8E-BF87-4933-BCAC-7F6504923C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B711F22-33AC-4BBC-8890-FED22B4B20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FC8C814-5B05-4CBF-9F66-8291C5D69F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FD64078-36F0-48B9-BE94-CE0167972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D95A-30B6-4CF4-B878-1A625B3EC66F}" type="datetimeFigureOut">
              <a:rPr lang="es-AR" smtClean="0"/>
              <a:t>19/5/2020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D132601-A18A-4371-88CA-70722FDC6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2FBB4A3-C636-4D7B-A8F7-2C685314E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F539-D07A-4D50-B2E2-DFAC45894B7A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00489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3DE7B0-D5EF-4A4F-A58B-7435CF86D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D2B9801-803D-4E84-B920-3066FEE8B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D95A-30B6-4CF4-B878-1A625B3EC66F}" type="datetimeFigureOut">
              <a:rPr lang="es-AR" smtClean="0"/>
              <a:t>19/5/2020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4F7B6F4-9814-4E8A-ABA5-97E57A997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8AE54DF-1212-43EE-BCC1-FA36207B3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F539-D07A-4D50-B2E2-DFAC45894B7A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21208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23828A2-C0DD-4562-83BE-FBC7905A8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D95A-30B6-4CF4-B878-1A625B3EC66F}" type="datetimeFigureOut">
              <a:rPr lang="es-AR" smtClean="0"/>
              <a:t>19/5/2020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24D7FF4-975A-4A34-830B-7C6AED074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92DC0E4-A0AE-4F90-9EEA-8C3AA565D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F539-D07A-4D50-B2E2-DFAC45894B7A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45923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839B29-7486-4E6B-83FC-691BC71AD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BBB2B8-D78B-425B-B523-576AA5DDB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913C4FA-7E77-4AA1-9795-D84574B373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C49D632-426D-438B-BC2B-C5D1BD955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D95A-30B6-4CF4-B878-1A625B3EC66F}" type="datetimeFigureOut">
              <a:rPr lang="es-AR" smtClean="0"/>
              <a:t>19/5/2020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EFC3A8-3781-4B59-8ED4-C90837554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57025B-6EFE-4511-A29C-A9BFE4AB9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F539-D07A-4D50-B2E2-DFAC45894B7A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53979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F1EFF4-A887-4E3F-BC3B-629BCDE6F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4FB2E59-7DD5-471D-BD0E-18108D2AAB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D8B771A-8ADB-47F1-BA63-C8FA267A29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8B18117-ABA7-4F22-B545-B34AF6866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D95A-30B6-4CF4-B878-1A625B3EC66F}" type="datetimeFigureOut">
              <a:rPr lang="es-AR" smtClean="0"/>
              <a:t>19/5/2020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AEAF5C-ADDE-46A6-89BD-9CA07009B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FDC5F25-9043-4EB2-B076-CC17C93CC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F539-D07A-4D50-B2E2-DFAC45894B7A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97102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3A2A7F7-8FA2-41B8-BC1B-A87906B8F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4474010-2108-4319-81CD-5A2E9CFF84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BE648A-9FC2-4FE4-B06D-2F389FDA73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6D95A-30B6-4CF4-B878-1A625B3EC66F}" type="datetimeFigureOut">
              <a:rPr lang="es-AR" smtClean="0"/>
              <a:t>19/5/2020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CC65A0-780B-4B4D-BBED-CBA1AD2ABF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4DE743-9675-4653-ADF7-3C7A3D66E4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9F539-D07A-4D50-B2E2-DFAC45894B7A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63368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0DE6A193-4755-479A-BC6F-A7EBCA73B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DD890CB-2454-4EDB-8CC3-301EF288D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758545" y="1369118"/>
            <a:ext cx="3789988" cy="3789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Freeform 3">
            <a:extLst>
              <a:ext uri="{FF2B5EF4-FFF2-40B4-BE49-F238E27FC236}">
                <a16:creationId xmlns:a16="http://schemas.microsoft.com/office/drawing/2014/main" id="{97FCB4AC-74E0-4CC3-95D6-E6158D6EC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8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4">
            <a:extLst>
              <a:ext uri="{FF2B5EF4-FFF2-40B4-BE49-F238E27FC236}">
                <a16:creationId xmlns:a16="http://schemas.microsoft.com/office/drawing/2014/main" id="{5C4527E1-0008-421A-B31C-AEA4C2A6A7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478"/>
            <a:ext cx="8078052" cy="6858478"/>
          </a:xfrm>
          <a:custGeom>
            <a:avLst/>
            <a:gdLst>
              <a:gd name="connsiteX0" fmla="*/ 0 w 8078052"/>
              <a:gd name="connsiteY0" fmla="*/ 0 h 6858478"/>
              <a:gd name="connsiteX1" fmla="*/ 3829872 w 8078052"/>
              <a:gd name="connsiteY1" fmla="*/ 0 h 6858478"/>
              <a:gd name="connsiteX2" fmla="*/ 4896100 w 8078052"/>
              <a:gd name="connsiteY2" fmla="*/ 0 h 6858478"/>
              <a:gd name="connsiteX3" fmla="*/ 4901677 w 8078052"/>
              <a:gd name="connsiteY3" fmla="*/ 0 h 6858478"/>
              <a:gd name="connsiteX4" fmla="*/ 8078052 w 8078052"/>
              <a:gd name="connsiteY4" fmla="*/ 6858478 h 6858478"/>
              <a:gd name="connsiteX5" fmla="*/ 653497 w 8078052"/>
              <a:gd name="connsiteY5" fmla="*/ 6858478 h 6858478"/>
              <a:gd name="connsiteX6" fmla="*/ 653757 w 8078052"/>
              <a:gd name="connsiteY6" fmla="*/ 6857916 h 6858478"/>
              <a:gd name="connsiteX7" fmla="*/ 0 w 8078052"/>
              <a:gd name="connsiteY7" fmla="*/ 6857916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2" h="6858478">
                <a:moveTo>
                  <a:pt x="0" y="0"/>
                </a:moveTo>
                <a:lnTo>
                  <a:pt x="3829872" y="0"/>
                </a:lnTo>
                <a:lnTo>
                  <a:pt x="4896100" y="0"/>
                </a:lnTo>
                <a:lnTo>
                  <a:pt x="4901677" y="0"/>
                </a:lnTo>
                <a:lnTo>
                  <a:pt x="8078052" y="6858478"/>
                </a:lnTo>
                <a:lnTo>
                  <a:pt x="653497" y="6858478"/>
                </a:lnTo>
                <a:lnTo>
                  <a:pt x="653757" y="6857916"/>
                </a:lnTo>
                <a:lnTo>
                  <a:pt x="0" y="6857916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88688E4-7077-473B-BF47-3BF355125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2600325"/>
            <a:ext cx="4948428" cy="2651200"/>
          </a:xfrm>
        </p:spPr>
        <p:txBody>
          <a:bodyPr anchor="t">
            <a:normAutofit/>
          </a:bodyPr>
          <a:lstStyle/>
          <a:p>
            <a:pPr algn="l"/>
            <a:r>
              <a:rPr lang="es-AR" sz="4600"/>
              <a:t>GUIA PARA PACIENTES CON INSUFICIENCIA CARDIACA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DF81E75-09BB-40E1-8643-32DFF8547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1300450"/>
            <a:ext cx="4167376" cy="1155525"/>
          </a:xfrm>
        </p:spPr>
        <p:txBody>
          <a:bodyPr anchor="b">
            <a:normAutofit/>
          </a:bodyPr>
          <a:lstStyle/>
          <a:p>
            <a:pPr algn="l"/>
            <a:r>
              <a:rPr lang="es-AR" sz="2000"/>
              <a:t>SOCIEDAD ARGENTINA DE CARDIOLOGIA</a:t>
            </a:r>
          </a:p>
        </p:txBody>
      </p:sp>
    </p:spTree>
    <p:extLst>
      <p:ext uri="{BB962C8B-B14F-4D97-AF65-F5344CB8AC3E}">
        <p14:creationId xmlns:p14="http://schemas.microsoft.com/office/powerpoint/2010/main" val="27525272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Top Corners Rounded 9">
            <a:extLst>
              <a:ext uri="{FF2B5EF4-FFF2-40B4-BE49-F238E27FC236}">
                <a16:creationId xmlns:a16="http://schemas.microsoft.com/office/drawing/2014/main" id="{3BAF1561-20C4-41FD-A35F-BF2B9E727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529466" y="996722"/>
            <a:ext cx="5923488" cy="4864556"/>
          </a:xfrm>
          <a:prstGeom prst="round2SameRect">
            <a:avLst>
              <a:gd name="adj1" fmla="val 3762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: Top Corners Rounded 11">
            <a:extLst>
              <a:ext uri="{FF2B5EF4-FFF2-40B4-BE49-F238E27FC236}">
                <a16:creationId xmlns:a16="http://schemas.microsoft.com/office/drawing/2014/main" id="{839DC788-B140-4F3E-A91E-CB3E70ED94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57200" y="1050468"/>
            <a:ext cx="5609397" cy="4757058"/>
          </a:xfrm>
          <a:prstGeom prst="round2SameRect">
            <a:avLst>
              <a:gd name="adj1" fmla="val 2061"/>
              <a:gd name="adj2" fmla="val 0"/>
            </a:avLst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717B36A-2B3C-43CA-B81B-451EC3F85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1" y="981091"/>
            <a:ext cx="4375052" cy="162445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¿Qué es la insuficiencia </a:t>
            </a:r>
            <a:r>
              <a:rPr lang="es-AR" sz="3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cardíaca</a:t>
            </a:r>
            <a:r>
              <a:rPr lang="en-US" sz="3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C18D930-0EEE-448F-ABF1-2AA3C83DA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4071" y="2705800"/>
            <a:ext cx="1597456" cy="0"/>
          </a:xfrm>
          <a:prstGeom prst="line">
            <a:avLst/>
          </a:prstGeom>
          <a:ln w="508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FF503993-FD4B-4180-8269-A14B8C97E4FB}"/>
              </a:ext>
            </a:extLst>
          </p:cNvPr>
          <p:cNvSpPr txBox="1"/>
          <p:nvPr/>
        </p:nvSpPr>
        <p:spPr>
          <a:xfrm>
            <a:off x="321733" y="2834809"/>
            <a:ext cx="4092951" cy="32565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Es una </a:t>
            </a:r>
            <a:r>
              <a:rPr lang="en-US" sz="1600" dirty="0" err="1">
                <a:solidFill>
                  <a:schemeClr val="bg1"/>
                </a:solidFill>
              </a:rPr>
              <a:t>afección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en</a:t>
            </a:r>
            <a:r>
              <a:rPr lang="en-US" sz="1600" dirty="0">
                <a:solidFill>
                  <a:schemeClr val="bg1"/>
                </a:solidFill>
              </a:rPr>
              <a:t> la </a:t>
            </a:r>
            <a:r>
              <a:rPr lang="en-US" sz="1600" dirty="0" err="1">
                <a:solidFill>
                  <a:schemeClr val="bg1"/>
                </a:solidFill>
              </a:rPr>
              <a:t>cual</a:t>
            </a:r>
            <a:r>
              <a:rPr lang="en-US" sz="1600" dirty="0">
                <a:solidFill>
                  <a:schemeClr val="bg1"/>
                </a:solidFill>
              </a:rPr>
              <a:t> el </a:t>
            </a:r>
            <a:r>
              <a:rPr lang="en-US" sz="1600" dirty="0" err="1">
                <a:solidFill>
                  <a:schemeClr val="bg1"/>
                </a:solidFill>
              </a:rPr>
              <a:t>corazón</a:t>
            </a:r>
            <a:r>
              <a:rPr lang="en-US" sz="1600" dirty="0">
                <a:solidFill>
                  <a:schemeClr val="bg1"/>
                </a:solidFill>
              </a:rPr>
              <a:t> se </a:t>
            </a:r>
            <a:r>
              <a:rPr lang="en-US" sz="1600" dirty="0" err="1">
                <a:solidFill>
                  <a:schemeClr val="bg1"/>
                </a:solidFill>
              </a:rPr>
              <a:t>encuentra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debilitado</a:t>
            </a:r>
            <a:r>
              <a:rPr lang="en-US" sz="1600" dirty="0">
                <a:solidFill>
                  <a:schemeClr val="bg1"/>
                </a:solidFill>
              </a:rPr>
              <a:t> y no </a:t>
            </a:r>
            <a:r>
              <a:rPr lang="en-US" sz="1600" dirty="0" err="1">
                <a:solidFill>
                  <a:schemeClr val="bg1"/>
                </a:solidFill>
              </a:rPr>
              <a:t>puede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bombear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sangre</a:t>
            </a:r>
            <a:r>
              <a:rPr lang="en-US" sz="1600" dirty="0">
                <a:solidFill>
                  <a:schemeClr val="bg1"/>
                </a:solidFill>
              </a:rPr>
              <a:t> a </a:t>
            </a:r>
            <a:r>
              <a:rPr lang="en-US" sz="1600" dirty="0" err="1">
                <a:solidFill>
                  <a:schemeClr val="bg1"/>
                </a:solidFill>
              </a:rPr>
              <a:t>todo</a:t>
            </a:r>
            <a:r>
              <a:rPr lang="en-US" sz="1600" dirty="0">
                <a:solidFill>
                  <a:schemeClr val="bg1"/>
                </a:solidFill>
              </a:rPr>
              <a:t> el </a:t>
            </a:r>
            <a:r>
              <a:rPr lang="en-US" sz="1600" dirty="0" err="1">
                <a:solidFill>
                  <a:schemeClr val="bg1"/>
                </a:solidFill>
              </a:rPr>
              <a:t>organismo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adecuadamente</a:t>
            </a:r>
            <a:endParaRPr lang="en-US" sz="1600" dirty="0">
              <a:solidFill>
                <a:schemeClr val="bg1"/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bg1"/>
                </a:solidFill>
              </a:rPr>
              <a:t>Debido</a:t>
            </a:r>
            <a:r>
              <a:rPr lang="en-US" sz="1600" dirty="0">
                <a:solidFill>
                  <a:schemeClr val="bg1"/>
                </a:solidFill>
              </a:rPr>
              <a:t> a </a:t>
            </a:r>
            <a:r>
              <a:rPr lang="en-US" sz="1600" dirty="0" err="1">
                <a:solidFill>
                  <a:schemeClr val="bg1"/>
                </a:solidFill>
              </a:rPr>
              <a:t>esto</a:t>
            </a:r>
            <a:r>
              <a:rPr lang="en-US" sz="1600" dirty="0">
                <a:solidFill>
                  <a:schemeClr val="bg1"/>
                </a:solidFill>
              </a:rPr>
              <a:t>, sus </a:t>
            </a:r>
            <a:r>
              <a:rPr lang="en-US" sz="1600" dirty="0" err="1">
                <a:solidFill>
                  <a:schemeClr val="bg1"/>
                </a:solidFill>
              </a:rPr>
              <a:t>músculos</a:t>
            </a:r>
            <a:r>
              <a:rPr lang="en-US" sz="1600" dirty="0">
                <a:solidFill>
                  <a:schemeClr val="bg1"/>
                </a:solidFill>
              </a:rPr>
              <a:t> y sus </a:t>
            </a:r>
            <a:r>
              <a:rPr lang="en-US" sz="1600" dirty="0" err="1">
                <a:solidFill>
                  <a:schemeClr val="bg1"/>
                </a:solidFill>
              </a:rPr>
              <a:t>órganos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reciben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menos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flujo</a:t>
            </a:r>
            <a:r>
              <a:rPr lang="en-US" sz="1600" dirty="0">
                <a:solidFill>
                  <a:schemeClr val="bg1"/>
                </a:solidFill>
              </a:rPr>
              <a:t> de </a:t>
            </a:r>
            <a:r>
              <a:rPr lang="en-US" sz="1600" dirty="0" err="1">
                <a:solidFill>
                  <a:schemeClr val="bg1"/>
                </a:solidFill>
              </a:rPr>
              <a:t>sangre</a:t>
            </a:r>
            <a:endParaRPr lang="en-US" sz="1600" dirty="0">
              <a:solidFill>
                <a:schemeClr val="bg1"/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Los </a:t>
            </a:r>
            <a:r>
              <a:rPr lang="en-US" sz="1600" dirty="0" err="1">
                <a:solidFill>
                  <a:schemeClr val="bg1"/>
                </a:solidFill>
              </a:rPr>
              <a:t>líquidos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tienden</a:t>
            </a:r>
            <a:r>
              <a:rPr lang="en-US" sz="1600" dirty="0">
                <a:solidFill>
                  <a:schemeClr val="bg1"/>
                </a:solidFill>
              </a:rPr>
              <a:t> a ser </a:t>
            </a:r>
            <a:r>
              <a:rPr lang="en-US" sz="1600" dirty="0" err="1">
                <a:solidFill>
                  <a:schemeClr val="bg1"/>
                </a:solidFill>
              </a:rPr>
              <a:t>retenidos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en</a:t>
            </a:r>
            <a:r>
              <a:rPr lang="en-US" sz="1600" dirty="0">
                <a:solidFill>
                  <a:schemeClr val="bg1"/>
                </a:solidFill>
              </a:rPr>
              <a:t> los </a:t>
            </a:r>
            <a:r>
              <a:rPr lang="en-US" sz="1600" dirty="0" err="1">
                <a:solidFill>
                  <a:schemeClr val="bg1"/>
                </a:solidFill>
              </a:rPr>
              <a:t>pulmones</a:t>
            </a:r>
            <a:r>
              <a:rPr lang="en-US" sz="1600" dirty="0">
                <a:solidFill>
                  <a:schemeClr val="bg1"/>
                </a:solidFill>
              </a:rPr>
              <a:t>, el abdomen y las </a:t>
            </a:r>
            <a:r>
              <a:rPr lang="en-US" sz="1600" dirty="0" err="1">
                <a:solidFill>
                  <a:schemeClr val="bg1"/>
                </a:solidFill>
              </a:rPr>
              <a:t>piernas</a:t>
            </a:r>
            <a:endParaRPr lang="en-US" sz="1600" dirty="0">
              <a:solidFill>
                <a:schemeClr val="bg1"/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Por </a:t>
            </a:r>
            <a:r>
              <a:rPr lang="en-US" sz="1600" dirty="0" err="1">
                <a:solidFill>
                  <a:schemeClr val="bg1"/>
                </a:solidFill>
              </a:rPr>
              <a:t>eso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puede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notar</a:t>
            </a:r>
            <a:r>
              <a:rPr lang="en-US" sz="1600" dirty="0">
                <a:solidFill>
                  <a:schemeClr val="bg1"/>
                </a:solidFill>
              </a:rPr>
              <a:t> que se </a:t>
            </a:r>
            <a:r>
              <a:rPr lang="en-US" sz="1600" dirty="0" err="1">
                <a:solidFill>
                  <a:schemeClr val="bg1"/>
                </a:solidFill>
              </a:rPr>
              <a:t>fatiga</a:t>
            </a:r>
            <a:r>
              <a:rPr lang="en-US" sz="1600" dirty="0">
                <a:solidFill>
                  <a:schemeClr val="bg1"/>
                </a:solidFill>
              </a:rPr>
              <a:t> con mayor </a:t>
            </a:r>
            <a:r>
              <a:rPr lang="en-US" sz="1600" dirty="0" err="1">
                <a:solidFill>
                  <a:schemeClr val="bg1"/>
                </a:solidFill>
              </a:rPr>
              <a:t>facilidad</a:t>
            </a:r>
            <a:r>
              <a:rPr lang="en-US" sz="1600" dirty="0">
                <a:solidFill>
                  <a:schemeClr val="bg1"/>
                </a:solidFill>
              </a:rPr>
              <a:t> para </a:t>
            </a:r>
            <a:r>
              <a:rPr lang="en-US" sz="1600" dirty="0" err="1">
                <a:solidFill>
                  <a:schemeClr val="bg1"/>
                </a:solidFill>
              </a:rPr>
              <a:t>realizar</a:t>
            </a:r>
            <a:r>
              <a:rPr lang="en-US" sz="1600" dirty="0">
                <a:solidFill>
                  <a:schemeClr val="bg1"/>
                </a:solidFill>
              </a:rPr>
              <a:t> sus </a:t>
            </a:r>
            <a:r>
              <a:rPr lang="en-US" sz="1600" dirty="0" err="1">
                <a:solidFill>
                  <a:schemeClr val="bg1"/>
                </a:solidFill>
              </a:rPr>
              <a:t>actividad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habituales</a:t>
            </a:r>
            <a:r>
              <a:rPr lang="en-US" sz="1600" dirty="0">
                <a:solidFill>
                  <a:schemeClr val="bg1"/>
                </a:solidFill>
              </a:rPr>
              <a:t> y </a:t>
            </a:r>
            <a:r>
              <a:rPr lang="en-US" sz="1600" dirty="0" err="1">
                <a:solidFill>
                  <a:schemeClr val="bg1"/>
                </a:solidFill>
              </a:rPr>
              <a:t>sienta</a:t>
            </a:r>
            <a:r>
              <a:rPr lang="en-US" sz="1600" dirty="0">
                <a:solidFill>
                  <a:schemeClr val="bg1"/>
                </a:solidFill>
              </a:rPr>
              <a:t> que se le </a:t>
            </a:r>
            <a:r>
              <a:rPr lang="en-US" sz="1600" dirty="0" err="1">
                <a:solidFill>
                  <a:schemeClr val="bg1"/>
                </a:solidFill>
              </a:rPr>
              <a:t>hinchan</a:t>
            </a:r>
            <a:r>
              <a:rPr lang="en-US" sz="1600" dirty="0">
                <a:solidFill>
                  <a:schemeClr val="bg1"/>
                </a:solidFill>
              </a:rPr>
              <a:t> los pies, por </a:t>
            </a:r>
            <a:r>
              <a:rPr lang="en-US" sz="1600" dirty="0" err="1">
                <a:solidFill>
                  <a:schemeClr val="bg1"/>
                </a:solidFill>
              </a:rPr>
              <a:t>ejemplo</a:t>
            </a:r>
            <a:endParaRPr lang="en-US" sz="1600" dirty="0">
              <a:solidFill>
                <a:schemeClr val="bg1"/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Es </a:t>
            </a:r>
            <a:r>
              <a:rPr lang="en-US" sz="1600" dirty="0" err="1">
                <a:solidFill>
                  <a:schemeClr val="bg1"/>
                </a:solidFill>
              </a:rPr>
              <a:t>importante</a:t>
            </a:r>
            <a:r>
              <a:rPr lang="en-US" sz="1600" dirty="0">
                <a:solidFill>
                  <a:schemeClr val="bg1"/>
                </a:solidFill>
              </a:rPr>
              <a:t> saber que es una </a:t>
            </a:r>
            <a:r>
              <a:rPr lang="en-US" sz="1600" dirty="0" err="1">
                <a:solidFill>
                  <a:schemeClr val="bg1"/>
                </a:solidFill>
              </a:rPr>
              <a:t>enfermedad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crónica</a:t>
            </a:r>
            <a:r>
              <a:rPr lang="en-US" sz="1600" dirty="0">
                <a:solidFill>
                  <a:schemeClr val="bg1"/>
                </a:solidFill>
              </a:rPr>
              <a:t>, que no se </a:t>
            </a:r>
            <a:r>
              <a:rPr lang="en-US" sz="1600" dirty="0" err="1">
                <a:solidFill>
                  <a:schemeClr val="bg1"/>
                </a:solidFill>
              </a:rPr>
              <a:t>suele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curar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sino</a:t>
            </a:r>
            <a:r>
              <a:rPr lang="en-US" sz="1600" dirty="0">
                <a:solidFill>
                  <a:schemeClr val="bg1"/>
                </a:solidFill>
              </a:rPr>
              <a:t> que se </a:t>
            </a:r>
            <a:r>
              <a:rPr lang="en-US" sz="1600" dirty="0" err="1">
                <a:solidFill>
                  <a:schemeClr val="bg1"/>
                </a:solidFill>
              </a:rPr>
              <a:t>trata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evitando</a:t>
            </a:r>
            <a:r>
              <a:rPr lang="en-US" sz="1600" dirty="0">
                <a:solidFill>
                  <a:schemeClr val="bg1"/>
                </a:solidFill>
              </a:rPr>
              <a:t> que </a:t>
            </a:r>
            <a:r>
              <a:rPr lang="en-US" sz="1600" dirty="0" err="1">
                <a:solidFill>
                  <a:schemeClr val="bg1"/>
                </a:solidFill>
              </a:rPr>
              <a:t>progrese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380E3686-893B-4AF0-9964-A17882BD20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7225" t="31110" r="80233" b="22982"/>
          <a:stretch/>
        </p:blipFill>
        <p:spPr>
          <a:xfrm>
            <a:off x="7074484" y="467256"/>
            <a:ext cx="2800682" cy="5766440"/>
          </a:xfrm>
          <a:prstGeom prst="rect">
            <a:avLst/>
          </a:prstGeom>
        </p:spPr>
      </p:pic>
      <p:pic>
        <p:nvPicPr>
          <p:cNvPr id="2050" name="Picture 2" descr="Resultado de imagen para corazon">
            <a:extLst>
              <a:ext uri="{FF2B5EF4-FFF2-40B4-BE49-F238E27FC236}">
                <a16:creationId xmlns:a16="http://schemas.microsoft.com/office/drawing/2014/main" id="{6EB76F46-D1CD-484A-B952-B3C43C768F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0" t="13941" r="19696" b="12222"/>
          <a:stretch/>
        </p:blipFill>
        <p:spPr bwMode="auto">
          <a:xfrm>
            <a:off x="10120600" y="5482966"/>
            <a:ext cx="1749667" cy="1216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483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13EE1D-C971-472C-B5B2-661F15B2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3578"/>
            <a:ext cx="4595071" cy="1645501"/>
          </a:xfrm>
        </p:spPr>
        <p:txBody>
          <a:bodyPr>
            <a:normAutofit/>
          </a:bodyPr>
          <a:lstStyle/>
          <a:p>
            <a:r>
              <a:rPr lang="es-AR" sz="4100"/>
              <a:t>Síntomas de insuficiencia cardíaca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197E7E-248E-4B5D-A29C-E03C0F313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8467"/>
            <a:ext cx="4595071" cy="3628495"/>
          </a:xfrm>
        </p:spPr>
        <p:txBody>
          <a:bodyPr>
            <a:normAutofit/>
          </a:bodyPr>
          <a:lstStyle/>
          <a:p>
            <a:r>
              <a:rPr lang="es-AR" sz="2000"/>
              <a:t>Dificultad para respirar, especialmente al hacer esfuerzo</a:t>
            </a:r>
          </a:p>
          <a:p>
            <a:r>
              <a:rPr lang="es-AR" sz="2000"/>
              <a:t>Sensación de falta de aire al estar acostado o al dormir teniéndose que levantar bruscamente</a:t>
            </a:r>
          </a:p>
          <a:p>
            <a:r>
              <a:rPr lang="es-AR" sz="2000"/>
              <a:t>Hinchazón de pies, tobillos o piernas</a:t>
            </a:r>
          </a:p>
          <a:p>
            <a:r>
              <a:rPr lang="es-AR" sz="2000"/>
              <a:t>Aumento inexplicable de peso (1 kg/día o 2-3 kg/2 días)</a:t>
            </a:r>
          </a:p>
          <a:p>
            <a:r>
              <a:rPr lang="es-AR" sz="2000"/>
              <a:t>Cansancio o debilidad</a:t>
            </a:r>
          </a:p>
          <a:p>
            <a:r>
              <a:rPr lang="es-AR" sz="2000"/>
              <a:t>Distensión abdominal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03713C1-2FB2-413B-BF91-3AE41726F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0991" y="3474720"/>
            <a:ext cx="6100914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90795B4D-5022-4A7F-A01D-8D880B7CD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9584" y="0"/>
            <a:ext cx="6192415" cy="6858000"/>
          </a:xfrm>
          <a:prstGeom prst="rect">
            <a:avLst/>
          </a:prstGeom>
          <a:solidFill>
            <a:schemeClr val="tx1">
              <a:lumMod val="85000"/>
              <a:lumOff val="1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FD19018-DE7C-4796-ADF2-AD2EB0FC0D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3002281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76" name="Picture 4" descr="Resultado de imagen para disnea dibujo">
            <a:extLst>
              <a:ext uri="{FF2B5EF4-FFF2-40B4-BE49-F238E27FC236}">
                <a16:creationId xmlns:a16="http://schemas.microsoft.com/office/drawing/2014/main" id="{FE7F6BFC-7164-49C2-A6E7-0A78671123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90017" y="321734"/>
            <a:ext cx="2226098" cy="2739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id="{B1A0A2C2-4F85-44AF-8708-8DCA4B550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9624" y="0"/>
            <a:ext cx="3002281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74" name="Picture 2" descr="Resultado de imagen para edemas dibujo">
            <a:extLst>
              <a:ext uri="{FF2B5EF4-FFF2-40B4-BE49-F238E27FC236}">
                <a16:creationId xmlns:a16="http://schemas.microsoft.com/office/drawing/2014/main" id="{03D36C68-FD29-4D2E-82D7-9088D70DD0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02775" y="739903"/>
            <a:ext cx="2364317" cy="190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Resultado de imagen para ortopnea dibujo">
            <a:extLst>
              <a:ext uri="{FF2B5EF4-FFF2-40B4-BE49-F238E27FC236}">
                <a16:creationId xmlns:a16="http://schemas.microsoft.com/office/drawing/2014/main" id="{C9DB1930-5DE3-4138-91EC-0D4DC24152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95945" y="3796452"/>
            <a:ext cx="3696109" cy="255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7378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11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4" name="Título 1">
            <a:extLst>
              <a:ext uri="{FF2B5EF4-FFF2-40B4-BE49-F238E27FC236}">
                <a16:creationId xmlns:a16="http://schemas.microsoft.com/office/drawing/2014/main" id="{501F5FE9-D95B-4B15-8FD1-85D58450EE05}"/>
              </a:ext>
            </a:extLst>
          </p:cNvPr>
          <p:cNvSpPr txBox="1">
            <a:spLocks/>
          </p:cNvSpPr>
          <p:nvPr/>
        </p:nvSpPr>
        <p:spPr>
          <a:xfrm>
            <a:off x="535020" y="685800"/>
            <a:ext cx="2780271" cy="510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4000" dirty="0" err="1">
                <a:solidFill>
                  <a:srgbClr val="FFFFFF"/>
                </a:solidFill>
              </a:rPr>
              <a:t>Causas</a:t>
            </a:r>
            <a:r>
              <a:rPr lang="en-US" sz="4000" dirty="0">
                <a:solidFill>
                  <a:srgbClr val="FFFFFF"/>
                </a:solidFill>
              </a:rPr>
              <a:t> de insuficiencia cardíaca</a:t>
            </a:r>
          </a:p>
        </p:txBody>
      </p:sp>
      <p:graphicFrame>
        <p:nvGraphicFramePr>
          <p:cNvPr id="22" name="Marcador de contenido 2">
            <a:extLst>
              <a:ext uri="{FF2B5EF4-FFF2-40B4-BE49-F238E27FC236}">
                <a16:creationId xmlns:a16="http://schemas.microsoft.com/office/drawing/2014/main" id="{DBC736C2-72CB-479B-AB30-FCF2F48428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2860326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9003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2D016A-EC79-48CE-AF9A-098704660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723578"/>
            <a:ext cx="3387106" cy="1645501"/>
          </a:xfrm>
        </p:spPr>
        <p:txBody>
          <a:bodyPr>
            <a:normAutofit/>
          </a:bodyPr>
          <a:lstStyle/>
          <a:p>
            <a:r>
              <a:rPr lang="es-AR" dirty="0"/>
              <a:t>Tratamiento recomendado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FAF29D-E3D4-4BAD-BB01-BE37A0280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548467"/>
            <a:ext cx="3387105" cy="3628495"/>
          </a:xfrm>
        </p:spPr>
        <p:txBody>
          <a:bodyPr>
            <a:normAutofit/>
          </a:bodyPr>
          <a:lstStyle/>
          <a:p>
            <a:r>
              <a:rPr lang="es-AR" sz="1500" b="1"/>
              <a:t>Dieta baja en sal</a:t>
            </a:r>
            <a:r>
              <a:rPr lang="es-AR" sz="1500"/>
              <a:t>: la sal aumenta su presión arterial y obliga al corazón a trabajar más allá de su capacidad</a:t>
            </a:r>
          </a:p>
          <a:p>
            <a:r>
              <a:rPr lang="es-AR" sz="1500" b="1"/>
              <a:t>Controlar la ingesta de líquido:</a:t>
            </a:r>
            <a:r>
              <a:rPr lang="es-AR" sz="1500"/>
              <a:t> no beber más de 1,5 a 2 litros por día</a:t>
            </a:r>
          </a:p>
          <a:p>
            <a:r>
              <a:rPr lang="es-AR" sz="1500" b="1"/>
              <a:t>Ejercicio físico:</a:t>
            </a:r>
            <a:r>
              <a:rPr lang="es-AR" sz="1500"/>
              <a:t> es importante realizar ejercicio siempre y cuando no tenga síntomas (45-50 min diarios es lo recomendado)</a:t>
            </a:r>
          </a:p>
          <a:p>
            <a:r>
              <a:rPr lang="es-AR" sz="1500" b="1"/>
              <a:t>Tomar la medicación:</a:t>
            </a:r>
            <a:r>
              <a:rPr lang="es-AR" sz="1500"/>
              <a:t> cumplir con los horarios establecidos y con la toma de TODOS los medicamentos prescriptos por su médico</a:t>
            </a:r>
            <a:endParaRPr lang="es-AR" sz="1500" b="1"/>
          </a:p>
          <a:p>
            <a:endParaRPr lang="es-AR" sz="1500"/>
          </a:p>
          <a:p>
            <a:endParaRPr lang="es-AR" sz="150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BB6D9F6-3E47-45AD-8461-718A3C87E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8409" y="0"/>
            <a:ext cx="7653591" cy="6858000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3B16A00-A549-4B07-B8C2-4B3A966D9E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60141" y="321732"/>
            <a:ext cx="4111054" cy="3674848"/>
          </a:xfrm>
          <a:prstGeom prst="rect">
            <a:avLst/>
          </a:prstGeom>
          <a:solidFill>
            <a:srgbClr val="FFFFFF"/>
          </a:solidFill>
          <a:ln w="15875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33B86BAE-87B4-4192-ABB2-627FFC965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8156" y="321732"/>
            <a:ext cx="2766017" cy="3026832"/>
          </a:xfrm>
          <a:prstGeom prst="rect">
            <a:avLst/>
          </a:prstGeom>
          <a:solidFill>
            <a:srgbClr val="FFFFFF"/>
          </a:solidFill>
          <a:ln w="15875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100" name="Picture 4" descr="Resultado de imagen para agua dibujo">
            <a:extLst>
              <a:ext uri="{FF2B5EF4-FFF2-40B4-BE49-F238E27FC236}">
                <a16:creationId xmlns:a16="http://schemas.microsoft.com/office/drawing/2014/main" id="{60DFBBB8-DBBA-44A5-914F-E733A05228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4" t="1640" r="3691" b="3683"/>
          <a:stretch/>
        </p:blipFill>
        <p:spPr bwMode="auto">
          <a:xfrm>
            <a:off x="9382146" y="474133"/>
            <a:ext cx="2233489" cy="271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Rectangle 82">
            <a:extLst>
              <a:ext uri="{FF2B5EF4-FFF2-40B4-BE49-F238E27FC236}">
                <a16:creationId xmlns:a16="http://schemas.microsoft.com/office/drawing/2014/main" id="{22BB4F03-4463-45CC-89A7-8E03412E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60141" y="4155753"/>
            <a:ext cx="4111054" cy="2380509"/>
          </a:xfrm>
          <a:prstGeom prst="rect">
            <a:avLst/>
          </a:prstGeom>
          <a:solidFill>
            <a:srgbClr val="FFFFFF"/>
          </a:solidFill>
          <a:ln w="15875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104" name="Picture 8" descr="Resultado de imagen para medicacion dibujo">
            <a:extLst>
              <a:ext uri="{FF2B5EF4-FFF2-40B4-BE49-F238E27FC236}">
                <a16:creationId xmlns:a16="http://schemas.microsoft.com/office/drawing/2014/main" id="{AF599C48-ED1C-4149-A3A1-455B584EA1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5689486" y="4318312"/>
            <a:ext cx="2415852" cy="2065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Rectangle 84">
            <a:extLst>
              <a:ext uri="{FF2B5EF4-FFF2-40B4-BE49-F238E27FC236}">
                <a16:creationId xmlns:a16="http://schemas.microsoft.com/office/drawing/2014/main" id="{80E1AEAE-1F52-4C29-925C-27738417E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8156" y="3509431"/>
            <a:ext cx="2766017" cy="3026832"/>
          </a:xfrm>
          <a:prstGeom prst="rect">
            <a:avLst/>
          </a:prstGeom>
          <a:solidFill>
            <a:srgbClr val="FFFFFF"/>
          </a:solidFill>
          <a:ln w="15875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102" name="Picture 6" descr="Resultado de imagen para ejercicio fisico anciano dibujo">
            <a:extLst>
              <a:ext uri="{FF2B5EF4-FFF2-40B4-BE49-F238E27FC236}">
                <a16:creationId xmlns:a16="http://schemas.microsoft.com/office/drawing/2014/main" id="{356C990E-C5DE-4C85-A20E-0361BAB653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55799" y="3670295"/>
            <a:ext cx="2286183" cy="2713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Resultado de imagen para SAL dibujo">
            <a:extLst>
              <a:ext uri="{FF2B5EF4-FFF2-40B4-BE49-F238E27FC236}">
                <a16:creationId xmlns:a16="http://schemas.microsoft.com/office/drawing/2014/main" id="{7A939C10-C386-4D5B-9BFD-1F8D10880F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874" y="723578"/>
            <a:ext cx="2827605" cy="2946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D16F2E8C-82CB-4FB4-9286-46F54E009BAD}"/>
              </a:ext>
            </a:extLst>
          </p:cNvPr>
          <p:cNvSpPr/>
          <p:nvPr/>
        </p:nvSpPr>
        <p:spPr>
          <a:xfrm>
            <a:off x="10156874" y="2548467"/>
            <a:ext cx="675249" cy="251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dirty="0"/>
              <a:t>AGUA</a:t>
            </a:r>
          </a:p>
        </p:txBody>
      </p:sp>
    </p:spTree>
    <p:extLst>
      <p:ext uri="{BB962C8B-B14F-4D97-AF65-F5344CB8AC3E}">
        <p14:creationId xmlns:p14="http://schemas.microsoft.com/office/powerpoint/2010/main" val="21202650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727858-67AD-4249-BDA9-73775EE30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es-AR" dirty="0"/>
              <a:t>Actividad sexual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1C1E4B-721D-46E0-9F71-96E81F8FB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r>
              <a:rPr lang="es-AR" sz="1800" dirty="0"/>
              <a:t>Si no tiene síntomas, puede realizar el acto sexual</a:t>
            </a:r>
          </a:p>
          <a:p>
            <a:r>
              <a:rPr lang="es-AR" sz="1800" dirty="0"/>
              <a:t>Los fármacos que aumentan el rendimiento sexual (</a:t>
            </a:r>
            <a:r>
              <a:rPr lang="es-AR" sz="1800" b="1" dirty="0" err="1"/>
              <a:t>Sildenafil</a:t>
            </a:r>
            <a:r>
              <a:rPr lang="es-AR" sz="1800" dirty="0"/>
              <a:t>) no está recomendado si su presión arterial máxima es menor a 90 </a:t>
            </a:r>
            <a:r>
              <a:rPr lang="es-AR" sz="1800" dirty="0" err="1"/>
              <a:t>mmHg</a:t>
            </a:r>
            <a:r>
              <a:rPr lang="es-AR" sz="1800" dirty="0"/>
              <a:t> o si se encuentra en el proceso de incorporar un medicamento nuevo (consulte con su médico por probables interacciones)</a:t>
            </a:r>
          </a:p>
          <a:p>
            <a:pPr marL="0" indent="0">
              <a:buNone/>
            </a:pPr>
            <a:endParaRPr lang="es-AR" sz="1800" dirty="0">
              <a:solidFill>
                <a:srgbClr val="FF0000"/>
              </a:solidFill>
            </a:endParaRP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146" name="Picture 2" descr="Resultado de imagen para actividad sexual ancianos dibujo">
            <a:extLst>
              <a:ext uri="{FF2B5EF4-FFF2-40B4-BE49-F238E27FC236}">
                <a16:creationId xmlns:a16="http://schemas.microsoft.com/office/drawing/2014/main" id="{D8CFF8F0-30BC-4474-82B7-2D3E6683E0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37" b="14369"/>
          <a:stretch/>
        </p:blipFill>
        <p:spPr bwMode="auto"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4913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23B401-EC99-4DE3-B9AE-7A5FDA152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es-AR" dirty="0"/>
              <a:t>Consejos y sugerencias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5398EF-1079-4BA3-816D-6D58CA976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 fontScale="92500"/>
          </a:bodyPr>
          <a:lstStyle/>
          <a:p>
            <a:r>
              <a:rPr lang="es-AR" sz="1800" dirty="0"/>
              <a:t>Pesarse diariamente (recuerde que los aumentos bruscos de peso hablan de recaída de la enfermedad)</a:t>
            </a:r>
          </a:p>
          <a:p>
            <a:r>
              <a:rPr lang="es-AR" sz="1800" dirty="0"/>
              <a:t>Límite la ingesta de líquidos</a:t>
            </a:r>
          </a:p>
          <a:p>
            <a:r>
              <a:rPr lang="es-AR" sz="1800" dirty="0"/>
              <a:t>Evite alimentos con alto contenido de sal</a:t>
            </a:r>
          </a:p>
          <a:p>
            <a:r>
              <a:rPr lang="es-AR" sz="1800" dirty="0"/>
              <a:t>Deje de fumar y reduzca el consumo de alcohol</a:t>
            </a:r>
          </a:p>
          <a:p>
            <a:r>
              <a:rPr lang="es-AR" sz="1800" dirty="0"/>
              <a:t>Haga ejercicios diariamente idealmente (o al menos tres veces por semana)</a:t>
            </a:r>
          </a:p>
          <a:p>
            <a:r>
              <a:rPr lang="es-AR" sz="1800" dirty="0"/>
              <a:t>Tomé la medicación prescripta por su médico</a:t>
            </a:r>
          </a:p>
          <a:p>
            <a:r>
              <a:rPr lang="es-AR" sz="1800" dirty="0"/>
              <a:t>Avise cuando detecte algún problema</a:t>
            </a:r>
          </a:p>
          <a:p>
            <a:r>
              <a:rPr lang="es-AR" sz="1800" dirty="0"/>
              <a:t>Vacunarse contra gripe y neumonía todos los años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170" name="Picture 2" descr="Resultado de imagen para anciano saludable dibujo">
            <a:extLst>
              <a:ext uri="{FF2B5EF4-FFF2-40B4-BE49-F238E27FC236}">
                <a16:creationId xmlns:a16="http://schemas.microsoft.com/office/drawing/2014/main" id="{CA9249A1-4651-482C-8E4B-36ABD42626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0" r="1665" b="-2"/>
          <a:stretch/>
        </p:blipFill>
        <p:spPr bwMode="auto"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42554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F13A6B5-32A0-4BC5-8658-3ACCC510C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448253"/>
            <a:ext cx="10520702" cy="1325563"/>
          </a:xfrm>
        </p:spPr>
        <p:txBody>
          <a:bodyPr>
            <a:normAutofit/>
          </a:bodyPr>
          <a:lstStyle/>
          <a:p>
            <a:r>
              <a:rPr lang="es-AR" dirty="0"/>
              <a:t>¡Signos de alarma!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ACCADF-68B6-4C62-A708-F14C36706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1807"/>
            <a:ext cx="4936067" cy="3985155"/>
          </a:xfrm>
        </p:spPr>
        <p:txBody>
          <a:bodyPr>
            <a:normAutofit/>
          </a:bodyPr>
          <a:lstStyle/>
          <a:p>
            <a:r>
              <a:rPr lang="es-AR" sz="1700"/>
              <a:t>Ganancia de peso: 1 kg en un día o 2-3 kg en dos días</a:t>
            </a:r>
          </a:p>
          <a:p>
            <a:r>
              <a:rPr lang="es-AR" sz="1700"/>
              <a:t>Hinchazón de pies, tobillos o piernas</a:t>
            </a:r>
          </a:p>
          <a:p>
            <a:r>
              <a:rPr lang="es-AR" sz="1700"/>
              <a:t>Disminución de la cantidad total de orina</a:t>
            </a:r>
          </a:p>
          <a:p>
            <a:r>
              <a:rPr lang="es-AR" sz="1700"/>
              <a:t>Empeoramiento de la sensación de falta de aire</a:t>
            </a:r>
          </a:p>
          <a:p>
            <a:r>
              <a:rPr lang="es-AR" sz="1700"/>
              <a:t>Necesidad de aumentar almohadones para poder dormir</a:t>
            </a:r>
          </a:p>
          <a:p>
            <a:r>
              <a:rPr lang="es-AR" sz="1700"/>
              <a:t>Tos seca persistente</a:t>
            </a:r>
          </a:p>
          <a:p>
            <a:r>
              <a:rPr lang="es-AR" sz="1700"/>
              <a:t>Dolor en el pecho</a:t>
            </a:r>
          </a:p>
          <a:p>
            <a:r>
              <a:rPr lang="es-AR" sz="1700"/>
              <a:t>Empeoramiento del cansancio</a:t>
            </a:r>
          </a:p>
          <a:p>
            <a:r>
              <a:rPr lang="es-AR" sz="1700"/>
              <a:t>Pérdida de conciencia o mareo </a:t>
            </a:r>
          </a:p>
        </p:txBody>
      </p:sp>
      <p:pic>
        <p:nvPicPr>
          <p:cNvPr id="8194" name="Picture 2" descr="Resultado de imagen para mujer adulta pesandose dibujo">
            <a:extLst>
              <a:ext uri="{FF2B5EF4-FFF2-40B4-BE49-F238E27FC236}">
                <a16:creationId xmlns:a16="http://schemas.microsoft.com/office/drawing/2014/main" id="{58B7C364-6080-4692-9E29-50B1E7FCFE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51"/>
          <a:stretch/>
        </p:blipFill>
        <p:spPr bwMode="auto">
          <a:xfrm>
            <a:off x="7035468" y="2191807"/>
            <a:ext cx="3700501" cy="366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2407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480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GUIA PARA PACIENTES CON INSUFICIENCIA CARDIACA</vt:lpstr>
      <vt:lpstr>¿Qué es la insuficiencia cardíaca?</vt:lpstr>
      <vt:lpstr>Síntomas de insuficiencia cardíaca</vt:lpstr>
      <vt:lpstr>PowerPoint Presentation</vt:lpstr>
      <vt:lpstr>Tratamiento recomendado</vt:lpstr>
      <vt:lpstr>Actividad sexual </vt:lpstr>
      <vt:lpstr>Consejos y sugerencias</vt:lpstr>
      <vt:lpstr>¡Signos de alarma!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GUIA PARA PACIENTES CON INSUFICIENCIA CARDIACA</dc:title>
  <dc:creator>fernando leonel benaim</dc:creator>
  <cp:lastModifiedBy>Leandro Divito</cp:lastModifiedBy>
  <cp:revision>8</cp:revision>
  <dcterms:created xsi:type="dcterms:W3CDTF">2019-09-02T15:09:59Z</dcterms:created>
  <dcterms:modified xsi:type="dcterms:W3CDTF">2020-05-19T20:42:50Z</dcterms:modified>
</cp:coreProperties>
</file>